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2" r:id="rId6"/>
    <p:sldId id="310" r:id="rId7"/>
    <p:sldId id="313" r:id="rId8"/>
    <p:sldId id="314" r:id="rId9"/>
    <p:sldId id="317" r:id="rId10"/>
    <p:sldId id="315" r:id="rId11"/>
    <p:sldId id="316" r:id="rId12"/>
    <p:sldId id="3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19" autoAdjust="0"/>
  </p:normalViewPr>
  <p:slideViewPr>
    <p:cSldViewPr snapToGrid="0">
      <p:cViewPr varScale="1">
        <p:scale>
          <a:sx n="92" d="100"/>
          <a:sy n="92" d="100"/>
        </p:scale>
        <p:origin x="3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hotos/duNHkmSkW6M" TargetMode="External"/><Relationship Id="rId7" Type="http://schemas.openxmlformats.org/officeDocument/2006/relationships/hyperlink" Target="https://earthexplorer.usgs.gov/" TargetMode="External"/><Relationship Id="rId2" Type="http://schemas.openxmlformats.org/officeDocument/2006/relationships/hyperlink" Target="https://www.pexels.com/photo/white-and-gray-quadcopter-on-ground-997131/"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5677396/" TargetMode="External"/><Relationship Id="rId5" Type="http://schemas.openxmlformats.org/officeDocument/2006/relationships/hyperlink" Target="https://unsplash.com/photos/kknrCfZHsyo" TargetMode="External"/><Relationship Id="rId4" Type="http://schemas.openxmlformats.org/officeDocument/2006/relationships/hyperlink" Target="https://unsplash.com/photos/z4E4Vili35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269828" y="511629"/>
            <a:ext cx="6253317" cy="1228620"/>
          </a:xfrm>
        </p:spPr>
        <p:txBody>
          <a:bodyPr>
            <a:normAutofit/>
          </a:bodyPr>
          <a:lstStyle/>
          <a:p>
            <a:pPr algn="ctr"/>
            <a:r>
              <a:rPr lang="en-US" sz="3600" dirty="0"/>
              <a:t>Soil analysis</a:t>
            </a:r>
            <a:br>
              <a:rPr lang="en-US" sz="3600" dirty="0"/>
            </a:br>
            <a:r>
              <a:rPr lang="en-US" sz="3600" dirty="0"/>
              <a:t>using Machine Learning</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11521" y="4719946"/>
            <a:ext cx="4295855" cy="538549"/>
          </a:xfrm>
        </p:spPr>
        <p:txBody>
          <a:bodyPr>
            <a:normAutofit/>
          </a:bodyPr>
          <a:lstStyle/>
          <a:p>
            <a:r>
              <a:rPr lang="en-US" sz="2400" cap="none" dirty="0">
                <a:solidFill>
                  <a:schemeClr val="tx1">
                    <a:lumMod val="85000"/>
                    <a:lumOff val="15000"/>
                  </a:schemeClr>
                </a:solidFill>
              </a:rPr>
              <a:t>Supervisor: Dr Malik Jahan</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3E7B00C-6C46-4609-8F8F-1D19E26F2C53}"/>
              </a:ext>
            </a:extLst>
          </p:cNvPr>
          <p:cNvPicPr>
            <a:picLocks noChangeAspect="1"/>
          </p:cNvPicPr>
          <p:nvPr/>
        </p:nvPicPr>
        <p:blipFill>
          <a:blip r:embed="rId3"/>
          <a:stretch>
            <a:fillRect/>
          </a:stretch>
        </p:blipFill>
        <p:spPr>
          <a:xfrm>
            <a:off x="6861949" y="-1"/>
            <a:ext cx="5316620" cy="6858000"/>
          </a:xfrm>
          <a:prstGeom prst="rect">
            <a:avLst/>
          </a:prstGeom>
        </p:spPr>
      </p:pic>
      <p:sp>
        <p:nvSpPr>
          <p:cNvPr id="8" name="Subtitle 2">
            <a:extLst>
              <a:ext uri="{FF2B5EF4-FFF2-40B4-BE49-F238E27FC236}">
                <a16:creationId xmlns:a16="http://schemas.microsoft.com/office/drawing/2014/main" id="{72636340-0379-4ED8-97CE-7326C9104D39}"/>
              </a:ext>
            </a:extLst>
          </p:cNvPr>
          <p:cNvSpPr txBox="1">
            <a:spLocks/>
          </p:cNvSpPr>
          <p:nvPr/>
        </p:nvSpPr>
        <p:spPr>
          <a:xfrm>
            <a:off x="1157724" y="2592535"/>
            <a:ext cx="4295855" cy="538549"/>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9600" cap="none" dirty="0">
                <a:solidFill>
                  <a:schemeClr val="tx1">
                    <a:lumMod val="85000"/>
                    <a:lumOff val="15000"/>
                  </a:schemeClr>
                </a:solidFill>
              </a:rPr>
              <a:t>Mahmood Yousaf</a:t>
            </a:r>
          </a:p>
          <a:p>
            <a:pPr algn="ctr"/>
            <a:r>
              <a:rPr lang="en-US" sz="5600" cap="none" dirty="0">
                <a:solidFill>
                  <a:schemeClr val="tx1">
                    <a:lumMod val="85000"/>
                    <a:lumOff val="15000"/>
                  </a:schemeClr>
                </a:solidFill>
              </a:rPr>
              <a:t>2018-UET-NML-CS-11</a:t>
            </a:r>
          </a:p>
          <a:p>
            <a:pPr algn="ctr"/>
            <a:endParaRPr lang="en-US" cap="none" dirty="0">
              <a:solidFill>
                <a:schemeClr val="tx1">
                  <a:lumMod val="85000"/>
                  <a:lumOff val="15000"/>
                </a:schemeClr>
              </a:solidFill>
            </a:endParaRPr>
          </a:p>
        </p:txBody>
      </p:sp>
    </p:spTree>
    <p:extLst>
      <p:ext uri="{BB962C8B-B14F-4D97-AF65-F5344CB8AC3E}">
        <p14:creationId xmlns:p14="http://schemas.microsoft.com/office/powerpoint/2010/main" val="3912747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D7DF-1705-4E64-86BA-DAFCC08F5B60}"/>
              </a:ext>
            </a:extLst>
          </p:cNvPr>
          <p:cNvSpPr>
            <a:spLocks noGrp="1"/>
          </p:cNvSpPr>
          <p:nvPr>
            <p:ph type="title"/>
          </p:nvPr>
        </p:nvSpPr>
        <p:spPr/>
        <p:txBody>
          <a:bodyPr/>
          <a:lstStyle/>
          <a:p>
            <a:r>
              <a:rPr lang="en-US" dirty="0"/>
              <a:t>Today Plan</a:t>
            </a:r>
          </a:p>
        </p:txBody>
      </p:sp>
      <p:sp>
        <p:nvSpPr>
          <p:cNvPr id="3" name="Content Placeholder 2">
            <a:extLst>
              <a:ext uri="{FF2B5EF4-FFF2-40B4-BE49-F238E27FC236}">
                <a16:creationId xmlns:a16="http://schemas.microsoft.com/office/drawing/2014/main" id="{9A01845D-2F6F-4D51-A1F9-C56D11A3242C}"/>
              </a:ext>
            </a:extLst>
          </p:cNvPr>
          <p:cNvSpPr>
            <a:spLocks noGrp="1"/>
          </p:cNvSpPr>
          <p:nvPr>
            <p:ph idx="1"/>
          </p:nvPr>
        </p:nvSpPr>
        <p:spPr/>
        <p:txBody>
          <a:bodyPr/>
          <a:lstStyle/>
          <a:p>
            <a:pPr>
              <a:buFont typeface="Wingdings" panose="05000000000000000000" pitchFamily="2" charset="2"/>
              <a:buChar char="v"/>
            </a:pPr>
            <a:r>
              <a:rPr lang="en-US" dirty="0"/>
              <a:t>Problem statement</a:t>
            </a:r>
          </a:p>
          <a:p>
            <a:pPr>
              <a:buFont typeface="Wingdings" panose="05000000000000000000" pitchFamily="2" charset="2"/>
              <a:buChar char="v"/>
            </a:pPr>
            <a:r>
              <a:rPr lang="en-US" dirty="0"/>
              <a:t>Solution</a:t>
            </a:r>
          </a:p>
          <a:p>
            <a:pPr>
              <a:buFont typeface="Wingdings" panose="05000000000000000000" pitchFamily="2" charset="2"/>
              <a:buChar char="v"/>
            </a:pPr>
            <a:r>
              <a:rPr lang="en-US" dirty="0"/>
              <a:t>Methodology</a:t>
            </a:r>
          </a:p>
          <a:p>
            <a:pPr>
              <a:buFont typeface="Wingdings" panose="05000000000000000000" pitchFamily="2" charset="2"/>
              <a:buChar char="v"/>
            </a:pPr>
            <a:r>
              <a:rPr lang="en-US" dirty="0"/>
              <a:t>Questions</a:t>
            </a:r>
          </a:p>
        </p:txBody>
      </p:sp>
    </p:spTree>
    <p:extLst>
      <p:ext uri="{BB962C8B-B14F-4D97-AF65-F5344CB8AC3E}">
        <p14:creationId xmlns:p14="http://schemas.microsoft.com/office/powerpoint/2010/main" val="356011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Problem Statement</a:t>
            </a:r>
          </a:p>
        </p:txBody>
      </p:sp>
      <p:pic>
        <p:nvPicPr>
          <p:cNvPr id="6" name="Content Placeholder 5">
            <a:extLst>
              <a:ext uri="{FF2B5EF4-FFF2-40B4-BE49-F238E27FC236}">
                <a16:creationId xmlns:a16="http://schemas.microsoft.com/office/drawing/2014/main" id="{EC979D6A-87F4-405C-B3D5-FB158DCBEB8C}"/>
              </a:ext>
            </a:extLst>
          </p:cNvPr>
          <p:cNvPicPr>
            <a:picLocks noGrp="1" noChangeAspect="1"/>
          </p:cNvPicPr>
          <p:nvPr>
            <p:ph idx="1"/>
          </p:nvPr>
        </p:nvPicPr>
        <p:blipFill>
          <a:blip r:embed="rId3"/>
          <a:stretch>
            <a:fillRect/>
          </a:stretch>
        </p:blipFill>
        <p:spPr>
          <a:xfrm>
            <a:off x="1021081" y="2862943"/>
            <a:ext cx="2602776" cy="1735184"/>
          </a:xfrm>
        </p:spPr>
      </p:pic>
      <p:graphicFrame>
        <p:nvGraphicFramePr>
          <p:cNvPr id="9" name="Table 7">
            <a:extLst>
              <a:ext uri="{FF2B5EF4-FFF2-40B4-BE49-F238E27FC236}">
                <a16:creationId xmlns:a16="http://schemas.microsoft.com/office/drawing/2014/main" id="{3DFB1295-6985-4FEF-88B1-2C69A7414578}"/>
              </a:ext>
            </a:extLst>
          </p:cNvPr>
          <p:cNvGraphicFramePr>
            <a:graphicFrameLocks noGrp="1"/>
          </p:cNvGraphicFramePr>
          <p:nvPr>
            <p:extLst>
              <p:ext uri="{D42A27DB-BD31-4B8C-83A1-F6EECF244321}">
                <p14:modId xmlns:p14="http://schemas.microsoft.com/office/powerpoint/2010/main" val="4205924046"/>
              </p:ext>
            </p:extLst>
          </p:nvPr>
        </p:nvGraphicFramePr>
        <p:xfrm>
          <a:off x="1035777" y="4749801"/>
          <a:ext cx="1447650" cy="370840"/>
        </p:xfrm>
        <a:graphic>
          <a:graphicData uri="http://schemas.openxmlformats.org/drawingml/2006/table">
            <a:tbl>
              <a:tblPr firstRow="1" bandRow="1">
                <a:tableStyleId>{5C22544A-7EE6-4342-B048-85BDC9FD1C3A}</a:tableStyleId>
              </a:tblPr>
              <a:tblGrid>
                <a:gridCol w="1447650">
                  <a:extLst>
                    <a:ext uri="{9D8B030D-6E8A-4147-A177-3AD203B41FA5}">
                      <a16:colId xmlns:a16="http://schemas.microsoft.com/office/drawing/2014/main" val="2317117801"/>
                    </a:ext>
                  </a:extLst>
                </a:gridCol>
              </a:tblGrid>
              <a:tr h="370840">
                <a:tc>
                  <a:txBody>
                    <a:bodyPr/>
                    <a:lstStyle/>
                    <a:p>
                      <a:r>
                        <a:rPr lang="en-US" dirty="0"/>
                        <a:t>Soil sample</a:t>
                      </a:r>
                    </a:p>
                  </a:txBody>
                  <a:tcPr/>
                </a:tc>
                <a:extLst>
                  <a:ext uri="{0D108BD9-81ED-4DB2-BD59-A6C34878D82A}">
                    <a16:rowId xmlns:a16="http://schemas.microsoft.com/office/drawing/2014/main" val="245184849"/>
                  </a:ext>
                </a:extLst>
              </a:tr>
            </a:tbl>
          </a:graphicData>
        </a:graphic>
      </p:graphicFrame>
      <p:cxnSp>
        <p:nvCxnSpPr>
          <p:cNvPr id="10" name="Straight Arrow Connector 9">
            <a:extLst>
              <a:ext uri="{FF2B5EF4-FFF2-40B4-BE49-F238E27FC236}">
                <a16:creationId xmlns:a16="http://schemas.microsoft.com/office/drawing/2014/main" id="{54C917CB-FB22-4108-8DED-C5E21A98FD65}"/>
              </a:ext>
            </a:extLst>
          </p:cNvPr>
          <p:cNvCxnSpPr>
            <a:cxnSpLocks/>
          </p:cNvCxnSpPr>
          <p:nvPr/>
        </p:nvCxnSpPr>
        <p:spPr>
          <a:xfrm>
            <a:off x="3623857" y="3896591"/>
            <a:ext cx="10936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a:extLst>
              <a:ext uri="{FF2B5EF4-FFF2-40B4-BE49-F238E27FC236}">
                <a16:creationId xmlns:a16="http://schemas.microsoft.com/office/drawing/2014/main" id="{7FF92A4E-CD3A-4552-9A2F-8AA45800ED53}"/>
              </a:ext>
            </a:extLst>
          </p:cNvPr>
          <p:cNvPicPr>
            <a:picLocks noChangeAspect="1"/>
          </p:cNvPicPr>
          <p:nvPr/>
        </p:nvPicPr>
        <p:blipFill>
          <a:blip r:embed="rId4"/>
          <a:stretch>
            <a:fillRect/>
          </a:stretch>
        </p:blipFill>
        <p:spPr>
          <a:xfrm>
            <a:off x="4745928" y="2862943"/>
            <a:ext cx="2728602" cy="1735182"/>
          </a:xfrm>
          <a:prstGeom prst="rect">
            <a:avLst/>
          </a:prstGeom>
        </p:spPr>
      </p:pic>
      <p:graphicFrame>
        <p:nvGraphicFramePr>
          <p:cNvPr id="17" name="Table 7">
            <a:extLst>
              <a:ext uri="{FF2B5EF4-FFF2-40B4-BE49-F238E27FC236}">
                <a16:creationId xmlns:a16="http://schemas.microsoft.com/office/drawing/2014/main" id="{861B13A7-FFFA-4571-9563-35EBF3B82CE6}"/>
              </a:ext>
            </a:extLst>
          </p:cNvPr>
          <p:cNvGraphicFramePr>
            <a:graphicFrameLocks noGrp="1"/>
          </p:cNvGraphicFramePr>
          <p:nvPr>
            <p:extLst>
              <p:ext uri="{D42A27DB-BD31-4B8C-83A1-F6EECF244321}">
                <p14:modId xmlns:p14="http://schemas.microsoft.com/office/powerpoint/2010/main" val="3939420150"/>
              </p:ext>
            </p:extLst>
          </p:nvPr>
        </p:nvGraphicFramePr>
        <p:xfrm>
          <a:off x="4745927" y="4754750"/>
          <a:ext cx="2278327" cy="370840"/>
        </p:xfrm>
        <a:graphic>
          <a:graphicData uri="http://schemas.openxmlformats.org/drawingml/2006/table">
            <a:tbl>
              <a:tblPr firstRow="1" bandRow="1">
                <a:tableStyleId>{5C22544A-7EE6-4342-B048-85BDC9FD1C3A}</a:tableStyleId>
              </a:tblPr>
              <a:tblGrid>
                <a:gridCol w="2278327">
                  <a:extLst>
                    <a:ext uri="{9D8B030D-6E8A-4147-A177-3AD203B41FA5}">
                      <a16:colId xmlns:a16="http://schemas.microsoft.com/office/drawing/2014/main" val="2317117801"/>
                    </a:ext>
                  </a:extLst>
                </a:gridCol>
              </a:tblGrid>
              <a:tr h="370840">
                <a:tc>
                  <a:txBody>
                    <a:bodyPr/>
                    <a:lstStyle/>
                    <a:p>
                      <a:r>
                        <a:rPr lang="en-US" dirty="0"/>
                        <a:t>Laboratory Testing</a:t>
                      </a:r>
                    </a:p>
                  </a:txBody>
                  <a:tcPr/>
                </a:tc>
                <a:extLst>
                  <a:ext uri="{0D108BD9-81ED-4DB2-BD59-A6C34878D82A}">
                    <a16:rowId xmlns:a16="http://schemas.microsoft.com/office/drawing/2014/main" val="245184849"/>
                  </a:ext>
                </a:extLst>
              </a:tr>
            </a:tbl>
          </a:graphicData>
        </a:graphic>
      </p:graphicFrame>
      <p:cxnSp>
        <p:nvCxnSpPr>
          <p:cNvPr id="21" name="Straight Arrow Connector 20">
            <a:extLst>
              <a:ext uri="{FF2B5EF4-FFF2-40B4-BE49-F238E27FC236}">
                <a16:creationId xmlns:a16="http://schemas.microsoft.com/office/drawing/2014/main" id="{E3B611F0-391D-4E28-97CF-89A90CB1B7B3}"/>
              </a:ext>
            </a:extLst>
          </p:cNvPr>
          <p:cNvCxnSpPr>
            <a:cxnSpLocks/>
          </p:cNvCxnSpPr>
          <p:nvPr/>
        </p:nvCxnSpPr>
        <p:spPr>
          <a:xfrm flipV="1">
            <a:off x="7474530" y="2982191"/>
            <a:ext cx="1648688" cy="446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Graphic 30" descr="Stopwatch">
            <a:extLst>
              <a:ext uri="{FF2B5EF4-FFF2-40B4-BE49-F238E27FC236}">
                <a16:creationId xmlns:a16="http://schemas.microsoft.com/office/drawing/2014/main" id="{7B8C849B-C7D3-48EB-90DC-D3D54EC587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05605" y="2405743"/>
            <a:ext cx="914400" cy="914400"/>
          </a:xfrm>
          <a:prstGeom prst="rect">
            <a:avLst/>
          </a:prstGeom>
        </p:spPr>
      </p:pic>
      <p:cxnSp>
        <p:nvCxnSpPr>
          <p:cNvPr id="32" name="Straight Arrow Connector 31">
            <a:extLst>
              <a:ext uri="{FF2B5EF4-FFF2-40B4-BE49-F238E27FC236}">
                <a16:creationId xmlns:a16="http://schemas.microsoft.com/office/drawing/2014/main" id="{97F08AFF-9C7E-4745-B650-1A624249E2CE}"/>
              </a:ext>
            </a:extLst>
          </p:cNvPr>
          <p:cNvCxnSpPr>
            <a:cxnSpLocks/>
          </p:cNvCxnSpPr>
          <p:nvPr/>
        </p:nvCxnSpPr>
        <p:spPr>
          <a:xfrm>
            <a:off x="7474530" y="3896591"/>
            <a:ext cx="1731075" cy="65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7" name="Graphic 36" descr="Dollar">
            <a:extLst>
              <a:ext uri="{FF2B5EF4-FFF2-40B4-BE49-F238E27FC236}">
                <a16:creationId xmlns:a16="http://schemas.microsoft.com/office/drawing/2014/main" id="{2060C5AF-E2BE-4946-99FD-FE72AB872B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5656" y="4140925"/>
            <a:ext cx="914400" cy="914400"/>
          </a:xfrm>
          <a:prstGeom prst="rect">
            <a:avLst/>
          </a:prstGeom>
        </p:spPr>
      </p:pic>
      <p:graphicFrame>
        <p:nvGraphicFramePr>
          <p:cNvPr id="38" name="Table 7">
            <a:extLst>
              <a:ext uri="{FF2B5EF4-FFF2-40B4-BE49-F238E27FC236}">
                <a16:creationId xmlns:a16="http://schemas.microsoft.com/office/drawing/2014/main" id="{6671FAB4-8942-4FFF-9FCA-570AF2455EB4}"/>
              </a:ext>
            </a:extLst>
          </p:cNvPr>
          <p:cNvGraphicFramePr>
            <a:graphicFrameLocks noGrp="1"/>
          </p:cNvGraphicFramePr>
          <p:nvPr>
            <p:extLst>
              <p:ext uri="{D42A27DB-BD31-4B8C-83A1-F6EECF244321}">
                <p14:modId xmlns:p14="http://schemas.microsoft.com/office/powerpoint/2010/main" val="1589813483"/>
              </p:ext>
            </p:extLst>
          </p:nvPr>
        </p:nvGraphicFramePr>
        <p:xfrm>
          <a:off x="10031756" y="2689795"/>
          <a:ext cx="1917790" cy="370840"/>
        </p:xfrm>
        <a:graphic>
          <a:graphicData uri="http://schemas.openxmlformats.org/drawingml/2006/table">
            <a:tbl>
              <a:tblPr firstRow="1" bandRow="1">
                <a:tableStyleId>{5C22544A-7EE6-4342-B048-85BDC9FD1C3A}</a:tableStyleId>
              </a:tblPr>
              <a:tblGrid>
                <a:gridCol w="1917790">
                  <a:extLst>
                    <a:ext uri="{9D8B030D-6E8A-4147-A177-3AD203B41FA5}">
                      <a16:colId xmlns:a16="http://schemas.microsoft.com/office/drawing/2014/main" val="2317117801"/>
                    </a:ext>
                  </a:extLst>
                </a:gridCol>
              </a:tblGrid>
              <a:tr h="370840">
                <a:tc>
                  <a:txBody>
                    <a:bodyPr/>
                    <a:lstStyle/>
                    <a:p>
                      <a:r>
                        <a:rPr lang="en-US" dirty="0"/>
                        <a:t>Time consuming</a:t>
                      </a:r>
                    </a:p>
                  </a:txBody>
                  <a:tcPr/>
                </a:tc>
                <a:extLst>
                  <a:ext uri="{0D108BD9-81ED-4DB2-BD59-A6C34878D82A}">
                    <a16:rowId xmlns:a16="http://schemas.microsoft.com/office/drawing/2014/main" val="245184849"/>
                  </a:ext>
                </a:extLst>
              </a:tr>
            </a:tbl>
          </a:graphicData>
        </a:graphic>
      </p:graphicFrame>
      <p:graphicFrame>
        <p:nvGraphicFramePr>
          <p:cNvPr id="39" name="Table 7">
            <a:extLst>
              <a:ext uri="{FF2B5EF4-FFF2-40B4-BE49-F238E27FC236}">
                <a16:creationId xmlns:a16="http://schemas.microsoft.com/office/drawing/2014/main" id="{DBFEA927-BE41-4069-B615-2D557D6E5DFD}"/>
              </a:ext>
            </a:extLst>
          </p:cNvPr>
          <p:cNvGraphicFramePr>
            <a:graphicFrameLocks noGrp="1"/>
          </p:cNvGraphicFramePr>
          <p:nvPr>
            <p:extLst>
              <p:ext uri="{D42A27DB-BD31-4B8C-83A1-F6EECF244321}">
                <p14:modId xmlns:p14="http://schemas.microsoft.com/office/powerpoint/2010/main" val="235688369"/>
              </p:ext>
            </p:extLst>
          </p:nvPr>
        </p:nvGraphicFramePr>
        <p:xfrm>
          <a:off x="10016517" y="4412705"/>
          <a:ext cx="1590128" cy="370840"/>
        </p:xfrm>
        <a:graphic>
          <a:graphicData uri="http://schemas.openxmlformats.org/drawingml/2006/table">
            <a:tbl>
              <a:tblPr firstRow="1" bandRow="1">
                <a:tableStyleId>{5C22544A-7EE6-4342-B048-85BDC9FD1C3A}</a:tableStyleId>
              </a:tblPr>
              <a:tblGrid>
                <a:gridCol w="1590128">
                  <a:extLst>
                    <a:ext uri="{9D8B030D-6E8A-4147-A177-3AD203B41FA5}">
                      <a16:colId xmlns:a16="http://schemas.microsoft.com/office/drawing/2014/main" val="2317117801"/>
                    </a:ext>
                  </a:extLst>
                </a:gridCol>
              </a:tblGrid>
              <a:tr h="370840">
                <a:tc>
                  <a:txBody>
                    <a:bodyPr/>
                    <a:lstStyle/>
                    <a:p>
                      <a:r>
                        <a:rPr lang="en-US" dirty="0"/>
                        <a:t>More Cost</a:t>
                      </a:r>
                    </a:p>
                  </a:txBody>
                  <a:tcPr/>
                </a:tc>
                <a:extLst>
                  <a:ext uri="{0D108BD9-81ED-4DB2-BD59-A6C34878D82A}">
                    <a16:rowId xmlns:a16="http://schemas.microsoft.com/office/drawing/2014/main" val="245184849"/>
                  </a:ext>
                </a:extLst>
              </a:tr>
            </a:tbl>
          </a:graphicData>
        </a:graphic>
      </p:graphicFrame>
    </p:spTree>
    <p:extLst>
      <p:ext uri="{BB962C8B-B14F-4D97-AF65-F5344CB8AC3E}">
        <p14:creationId xmlns:p14="http://schemas.microsoft.com/office/powerpoint/2010/main" val="24825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anim calcmode="lin" valueType="num">
                                      <p:cBhvr>
                                        <p:cTn id="64" dur="1000" fill="hold"/>
                                        <p:tgtEl>
                                          <p:spTgt spid="39"/>
                                        </p:tgtEl>
                                        <p:attrNameLst>
                                          <p:attrName>ppt_x</p:attrName>
                                        </p:attrNameLst>
                                      </p:cBhvr>
                                      <p:tavLst>
                                        <p:tav tm="0">
                                          <p:val>
                                            <p:strVal val="#ppt_x"/>
                                          </p:val>
                                        </p:tav>
                                        <p:tav tm="100000">
                                          <p:val>
                                            <p:strVal val="#ppt_x"/>
                                          </p:val>
                                        </p:tav>
                                      </p:tavLst>
                                    </p:anim>
                                    <p:anim calcmode="lin" valueType="num">
                                      <p:cBhvr>
                                        <p:cTn id="6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4056699" y="110692"/>
            <a:ext cx="2446338" cy="638175"/>
          </a:xfrm>
        </p:spPr>
        <p:txBody>
          <a:bodyPr>
            <a:normAutofit fontScale="90000"/>
          </a:bodyPr>
          <a:lstStyle/>
          <a:p>
            <a:pPr algn="ctr"/>
            <a:r>
              <a:rPr lang="en-US" dirty="0"/>
              <a:t>Solution</a:t>
            </a:r>
          </a:p>
        </p:txBody>
      </p:sp>
      <p:pic>
        <p:nvPicPr>
          <p:cNvPr id="7" name="Picture 6">
            <a:extLst>
              <a:ext uri="{FF2B5EF4-FFF2-40B4-BE49-F238E27FC236}">
                <a16:creationId xmlns:a16="http://schemas.microsoft.com/office/drawing/2014/main" id="{1C8A581B-7755-465B-9AF5-8EB7407258EA}"/>
              </a:ext>
            </a:extLst>
          </p:cNvPr>
          <p:cNvPicPr>
            <a:picLocks noChangeAspect="1"/>
          </p:cNvPicPr>
          <p:nvPr/>
        </p:nvPicPr>
        <p:blipFill>
          <a:blip r:embed="rId3"/>
          <a:stretch>
            <a:fillRect/>
          </a:stretch>
        </p:blipFill>
        <p:spPr>
          <a:xfrm>
            <a:off x="151055" y="3172690"/>
            <a:ext cx="2556164" cy="1641763"/>
          </a:xfrm>
          <a:prstGeom prst="rect">
            <a:avLst/>
          </a:prstGeom>
        </p:spPr>
      </p:pic>
      <p:graphicFrame>
        <p:nvGraphicFramePr>
          <p:cNvPr id="20" name="Table 7">
            <a:extLst>
              <a:ext uri="{FF2B5EF4-FFF2-40B4-BE49-F238E27FC236}">
                <a16:creationId xmlns:a16="http://schemas.microsoft.com/office/drawing/2014/main" id="{9E977FBA-CAE8-4137-A5C8-54817E534E13}"/>
              </a:ext>
            </a:extLst>
          </p:cNvPr>
          <p:cNvGraphicFramePr>
            <a:graphicFrameLocks noGrp="1"/>
          </p:cNvGraphicFramePr>
          <p:nvPr>
            <p:extLst>
              <p:ext uri="{D42A27DB-BD31-4B8C-83A1-F6EECF244321}">
                <p14:modId xmlns:p14="http://schemas.microsoft.com/office/powerpoint/2010/main" val="2483507286"/>
              </p:ext>
            </p:extLst>
          </p:nvPr>
        </p:nvGraphicFramePr>
        <p:xfrm>
          <a:off x="166255" y="4895920"/>
          <a:ext cx="2310246" cy="370840"/>
        </p:xfrm>
        <a:graphic>
          <a:graphicData uri="http://schemas.openxmlformats.org/drawingml/2006/table">
            <a:tbl>
              <a:tblPr firstRow="1" bandRow="1">
                <a:tableStyleId>{5C22544A-7EE6-4342-B048-85BDC9FD1C3A}</a:tableStyleId>
              </a:tblPr>
              <a:tblGrid>
                <a:gridCol w="2310246">
                  <a:extLst>
                    <a:ext uri="{9D8B030D-6E8A-4147-A177-3AD203B41FA5}">
                      <a16:colId xmlns:a16="http://schemas.microsoft.com/office/drawing/2014/main" val="2317117801"/>
                    </a:ext>
                  </a:extLst>
                </a:gridCol>
              </a:tblGrid>
              <a:tr h="370840">
                <a:tc>
                  <a:txBody>
                    <a:bodyPr/>
                    <a:lstStyle/>
                    <a:p>
                      <a:r>
                        <a:rPr lang="en-US" dirty="0"/>
                        <a:t>Hyperspectral sensor </a:t>
                      </a:r>
                    </a:p>
                  </a:txBody>
                  <a:tcPr/>
                </a:tc>
                <a:extLst>
                  <a:ext uri="{0D108BD9-81ED-4DB2-BD59-A6C34878D82A}">
                    <a16:rowId xmlns:a16="http://schemas.microsoft.com/office/drawing/2014/main" val="245184849"/>
                  </a:ext>
                </a:extLst>
              </a:tr>
            </a:tbl>
          </a:graphicData>
        </a:graphic>
      </p:graphicFrame>
      <p:cxnSp>
        <p:nvCxnSpPr>
          <p:cNvPr id="22" name="Straight Arrow Connector 21">
            <a:extLst>
              <a:ext uri="{FF2B5EF4-FFF2-40B4-BE49-F238E27FC236}">
                <a16:creationId xmlns:a16="http://schemas.microsoft.com/office/drawing/2014/main" id="{E9161179-303F-4F07-A3E4-208BD0E68FBF}"/>
              </a:ext>
            </a:extLst>
          </p:cNvPr>
          <p:cNvCxnSpPr>
            <a:cxnSpLocks/>
          </p:cNvCxnSpPr>
          <p:nvPr/>
        </p:nvCxnSpPr>
        <p:spPr>
          <a:xfrm flipV="1">
            <a:off x="2722419" y="1898187"/>
            <a:ext cx="1414442" cy="1790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12">
            <a:extLst>
              <a:ext uri="{FF2B5EF4-FFF2-40B4-BE49-F238E27FC236}">
                <a16:creationId xmlns:a16="http://schemas.microsoft.com/office/drawing/2014/main" id="{823050BB-5522-4B4F-8CC1-5086827EB650}"/>
              </a:ext>
            </a:extLst>
          </p:cNvPr>
          <p:cNvPicPr>
            <a:picLocks noChangeAspect="1"/>
          </p:cNvPicPr>
          <p:nvPr/>
        </p:nvPicPr>
        <p:blipFill>
          <a:blip r:embed="rId4"/>
          <a:stretch>
            <a:fillRect/>
          </a:stretch>
        </p:blipFill>
        <p:spPr>
          <a:xfrm>
            <a:off x="4225185" y="914894"/>
            <a:ext cx="3114703" cy="1966586"/>
          </a:xfrm>
          <a:prstGeom prst="rect">
            <a:avLst/>
          </a:prstGeom>
        </p:spPr>
      </p:pic>
      <p:graphicFrame>
        <p:nvGraphicFramePr>
          <p:cNvPr id="24" name="Table 7">
            <a:extLst>
              <a:ext uri="{FF2B5EF4-FFF2-40B4-BE49-F238E27FC236}">
                <a16:creationId xmlns:a16="http://schemas.microsoft.com/office/drawing/2014/main" id="{2FF73577-BB45-4A43-A010-B14474E7AFFF}"/>
              </a:ext>
            </a:extLst>
          </p:cNvPr>
          <p:cNvGraphicFramePr>
            <a:graphicFrameLocks noGrp="1"/>
          </p:cNvGraphicFramePr>
          <p:nvPr>
            <p:extLst>
              <p:ext uri="{D42A27DB-BD31-4B8C-83A1-F6EECF244321}">
                <p14:modId xmlns:p14="http://schemas.microsoft.com/office/powerpoint/2010/main" val="921120091"/>
              </p:ext>
            </p:extLst>
          </p:nvPr>
        </p:nvGraphicFramePr>
        <p:xfrm>
          <a:off x="4225185" y="2954910"/>
          <a:ext cx="2879178" cy="365760"/>
        </p:xfrm>
        <a:graphic>
          <a:graphicData uri="http://schemas.openxmlformats.org/drawingml/2006/table">
            <a:tbl>
              <a:tblPr firstRow="1" bandRow="1">
                <a:tableStyleId>{5C22544A-7EE6-4342-B048-85BDC9FD1C3A}</a:tableStyleId>
              </a:tblPr>
              <a:tblGrid>
                <a:gridCol w="2879178">
                  <a:extLst>
                    <a:ext uri="{9D8B030D-6E8A-4147-A177-3AD203B41FA5}">
                      <a16:colId xmlns:a16="http://schemas.microsoft.com/office/drawing/2014/main" val="2317117801"/>
                    </a:ext>
                  </a:extLst>
                </a:gridCol>
              </a:tblGrid>
              <a:tr h="305786">
                <a:tc>
                  <a:txBody>
                    <a:bodyPr/>
                    <a:lstStyle/>
                    <a:p>
                      <a:r>
                        <a:rPr lang="en-US" dirty="0"/>
                        <a:t>Drone flight to capture data </a:t>
                      </a:r>
                    </a:p>
                  </a:txBody>
                  <a:tcPr/>
                </a:tc>
                <a:extLst>
                  <a:ext uri="{0D108BD9-81ED-4DB2-BD59-A6C34878D82A}">
                    <a16:rowId xmlns:a16="http://schemas.microsoft.com/office/drawing/2014/main" val="245184849"/>
                  </a:ext>
                </a:extLst>
              </a:tr>
            </a:tbl>
          </a:graphicData>
        </a:graphic>
      </p:graphicFrame>
      <p:cxnSp>
        <p:nvCxnSpPr>
          <p:cNvPr id="25" name="Straight Arrow Connector 24">
            <a:extLst>
              <a:ext uri="{FF2B5EF4-FFF2-40B4-BE49-F238E27FC236}">
                <a16:creationId xmlns:a16="http://schemas.microsoft.com/office/drawing/2014/main" id="{11B9044B-F037-409D-87A8-E82BBE93ACE0}"/>
              </a:ext>
            </a:extLst>
          </p:cNvPr>
          <p:cNvCxnSpPr>
            <a:cxnSpLocks/>
            <a:stCxn id="24" idx="2"/>
          </p:cNvCxnSpPr>
          <p:nvPr/>
        </p:nvCxnSpPr>
        <p:spPr>
          <a:xfrm>
            <a:off x="5664774" y="3320670"/>
            <a:ext cx="0" cy="3651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DE66F56A-292F-4D11-9ACF-8BA03EEAB892}"/>
              </a:ext>
            </a:extLst>
          </p:cNvPr>
          <p:cNvPicPr>
            <a:picLocks noChangeAspect="1"/>
          </p:cNvPicPr>
          <p:nvPr/>
        </p:nvPicPr>
        <p:blipFill>
          <a:blip r:embed="rId5"/>
          <a:stretch>
            <a:fillRect/>
          </a:stretch>
        </p:blipFill>
        <p:spPr>
          <a:xfrm>
            <a:off x="4295296" y="3785569"/>
            <a:ext cx="2657501" cy="2057768"/>
          </a:xfrm>
          <a:prstGeom prst="rect">
            <a:avLst/>
          </a:prstGeom>
        </p:spPr>
      </p:pic>
      <p:graphicFrame>
        <p:nvGraphicFramePr>
          <p:cNvPr id="33" name="Table 7">
            <a:extLst>
              <a:ext uri="{FF2B5EF4-FFF2-40B4-BE49-F238E27FC236}">
                <a16:creationId xmlns:a16="http://schemas.microsoft.com/office/drawing/2014/main" id="{54AE5B05-C2AD-4B81-AB36-812B5C955D86}"/>
              </a:ext>
            </a:extLst>
          </p:cNvPr>
          <p:cNvGraphicFramePr>
            <a:graphicFrameLocks noGrp="1"/>
          </p:cNvGraphicFramePr>
          <p:nvPr>
            <p:extLst>
              <p:ext uri="{D42A27DB-BD31-4B8C-83A1-F6EECF244321}">
                <p14:modId xmlns:p14="http://schemas.microsoft.com/office/powerpoint/2010/main" val="533006282"/>
              </p:ext>
            </p:extLst>
          </p:nvPr>
        </p:nvGraphicFramePr>
        <p:xfrm>
          <a:off x="4295296" y="5943106"/>
          <a:ext cx="2082542" cy="370840"/>
        </p:xfrm>
        <a:graphic>
          <a:graphicData uri="http://schemas.openxmlformats.org/drawingml/2006/table">
            <a:tbl>
              <a:tblPr firstRow="1" bandRow="1">
                <a:tableStyleId>{5C22544A-7EE6-4342-B048-85BDC9FD1C3A}</a:tableStyleId>
              </a:tblPr>
              <a:tblGrid>
                <a:gridCol w="2082542">
                  <a:extLst>
                    <a:ext uri="{9D8B030D-6E8A-4147-A177-3AD203B41FA5}">
                      <a16:colId xmlns:a16="http://schemas.microsoft.com/office/drawing/2014/main" val="2317117801"/>
                    </a:ext>
                  </a:extLst>
                </a:gridCol>
              </a:tblGrid>
              <a:tr h="370840">
                <a:tc>
                  <a:txBody>
                    <a:bodyPr/>
                    <a:lstStyle/>
                    <a:p>
                      <a:r>
                        <a:rPr lang="en-US" dirty="0"/>
                        <a:t>Android Application</a:t>
                      </a:r>
                    </a:p>
                  </a:txBody>
                  <a:tcPr/>
                </a:tc>
                <a:extLst>
                  <a:ext uri="{0D108BD9-81ED-4DB2-BD59-A6C34878D82A}">
                    <a16:rowId xmlns:a16="http://schemas.microsoft.com/office/drawing/2014/main" val="245184849"/>
                  </a:ext>
                </a:extLst>
              </a:tr>
            </a:tbl>
          </a:graphicData>
        </a:graphic>
      </p:graphicFrame>
      <p:pic>
        <p:nvPicPr>
          <p:cNvPr id="34" name="Picture 33">
            <a:extLst>
              <a:ext uri="{FF2B5EF4-FFF2-40B4-BE49-F238E27FC236}">
                <a16:creationId xmlns:a16="http://schemas.microsoft.com/office/drawing/2014/main" id="{50507D8C-5DE3-4A63-8D58-69A414C10467}"/>
              </a:ext>
            </a:extLst>
          </p:cNvPr>
          <p:cNvPicPr>
            <a:picLocks noChangeAspect="1"/>
          </p:cNvPicPr>
          <p:nvPr/>
        </p:nvPicPr>
        <p:blipFill>
          <a:blip r:embed="rId6"/>
          <a:stretch>
            <a:fillRect/>
          </a:stretch>
        </p:blipFill>
        <p:spPr>
          <a:xfrm>
            <a:off x="9809906" y="317788"/>
            <a:ext cx="1643832" cy="793670"/>
          </a:xfrm>
          <a:prstGeom prst="rect">
            <a:avLst/>
          </a:prstGeom>
        </p:spPr>
      </p:pic>
      <p:cxnSp>
        <p:nvCxnSpPr>
          <p:cNvPr id="40" name="Straight Arrow Connector 39">
            <a:extLst>
              <a:ext uri="{FF2B5EF4-FFF2-40B4-BE49-F238E27FC236}">
                <a16:creationId xmlns:a16="http://schemas.microsoft.com/office/drawing/2014/main" id="{2A64D4B8-EB6D-4C46-9665-350488682F09}"/>
              </a:ext>
            </a:extLst>
          </p:cNvPr>
          <p:cNvCxnSpPr>
            <a:cxnSpLocks/>
          </p:cNvCxnSpPr>
          <p:nvPr/>
        </p:nvCxnSpPr>
        <p:spPr>
          <a:xfrm flipV="1">
            <a:off x="6984003" y="1548247"/>
            <a:ext cx="3390472" cy="3190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9BF7870E-B983-4BF9-8DE9-3FDFD553EC8A}"/>
              </a:ext>
            </a:extLst>
          </p:cNvPr>
          <p:cNvCxnSpPr>
            <a:cxnSpLocks/>
          </p:cNvCxnSpPr>
          <p:nvPr/>
        </p:nvCxnSpPr>
        <p:spPr>
          <a:xfrm flipH="1">
            <a:off x="7104363" y="1652155"/>
            <a:ext cx="3411237" cy="3243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49" name="Table 7">
            <a:extLst>
              <a:ext uri="{FF2B5EF4-FFF2-40B4-BE49-F238E27FC236}">
                <a16:creationId xmlns:a16="http://schemas.microsoft.com/office/drawing/2014/main" id="{0F83CF18-8990-4B7D-B879-6067BDA1929C}"/>
              </a:ext>
            </a:extLst>
          </p:cNvPr>
          <p:cNvGraphicFramePr>
            <a:graphicFrameLocks noGrp="1"/>
          </p:cNvGraphicFramePr>
          <p:nvPr>
            <p:extLst>
              <p:ext uri="{D42A27DB-BD31-4B8C-83A1-F6EECF244321}">
                <p14:modId xmlns:p14="http://schemas.microsoft.com/office/powerpoint/2010/main" val="2840901254"/>
              </p:ext>
            </p:extLst>
          </p:nvPr>
        </p:nvGraphicFramePr>
        <p:xfrm>
          <a:off x="9594271" y="1156853"/>
          <a:ext cx="2493820" cy="370840"/>
        </p:xfrm>
        <a:graphic>
          <a:graphicData uri="http://schemas.openxmlformats.org/drawingml/2006/table">
            <a:tbl>
              <a:tblPr firstRow="1" bandRow="1">
                <a:tableStyleId>{5C22544A-7EE6-4342-B048-85BDC9FD1C3A}</a:tableStyleId>
              </a:tblPr>
              <a:tblGrid>
                <a:gridCol w="2493820">
                  <a:extLst>
                    <a:ext uri="{9D8B030D-6E8A-4147-A177-3AD203B41FA5}">
                      <a16:colId xmlns:a16="http://schemas.microsoft.com/office/drawing/2014/main" val="2317117801"/>
                    </a:ext>
                  </a:extLst>
                </a:gridCol>
              </a:tblGrid>
              <a:tr h="370840">
                <a:tc>
                  <a:txBody>
                    <a:bodyPr/>
                    <a:lstStyle/>
                    <a:p>
                      <a:r>
                        <a:rPr lang="en-US" dirty="0"/>
                        <a:t>Deployed model on </a:t>
                      </a:r>
                      <a:r>
                        <a:rPr lang="en-US" dirty="0" err="1"/>
                        <a:t>aws</a:t>
                      </a:r>
                      <a:endParaRPr lang="en-US" dirty="0"/>
                    </a:p>
                  </a:txBody>
                  <a:tcPr/>
                </a:tc>
                <a:extLst>
                  <a:ext uri="{0D108BD9-81ED-4DB2-BD59-A6C34878D82A}">
                    <a16:rowId xmlns:a16="http://schemas.microsoft.com/office/drawing/2014/main" val="245184849"/>
                  </a:ext>
                </a:extLst>
              </a:tr>
            </a:tbl>
          </a:graphicData>
        </a:graphic>
      </p:graphicFrame>
      <p:cxnSp>
        <p:nvCxnSpPr>
          <p:cNvPr id="50" name="Straight Arrow Connector 49">
            <a:extLst>
              <a:ext uri="{FF2B5EF4-FFF2-40B4-BE49-F238E27FC236}">
                <a16:creationId xmlns:a16="http://schemas.microsoft.com/office/drawing/2014/main" id="{620EDB6F-1445-499A-A739-CD362F532156}"/>
              </a:ext>
            </a:extLst>
          </p:cNvPr>
          <p:cNvCxnSpPr>
            <a:cxnSpLocks/>
            <a:endCxn id="62" idx="2"/>
          </p:cNvCxnSpPr>
          <p:nvPr/>
        </p:nvCxnSpPr>
        <p:spPr>
          <a:xfrm flipV="1">
            <a:off x="6952797" y="4245588"/>
            <a:ext cx="1688531" cy="1064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Oval 61">
            <a:extLst>
              <a:ext uri="{FF2B5EF4-FFF2-40B4-BE49-F238E27FC236}">
                <a16:creationId xmlns:a16="http://schemas.microsoft.com/office/drawing/2014/main" id="{C10D7A9C-EF58-47F5-985D-3256B6F43558}"/>
              </a:ext>
            </a:extLst>
          </p:cNvPr>
          <p:cNvSpPr/>
          <p:nvPr/>
        </p:nvSpPr>
        <p:spPr>
          <a:xfrm>
            <a:off x="8641328" y="3595255"/>
            <a:ext cx="2493820" cy="1300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 Report</a:t>
            </a:r>
          </a:p>
        </p:txBody>
      </p:sp>
      <p:cxnSp>
        <p:nvCxnSpPr>
          <p:cNvPr id="67" name="Straight Arrow Connector 66">
            <a:extLst>
              <a:ext uri="{FF2B5EF4-FFF2-40B4-BE49-F238E27FC236}">
                <a16:creationId xmlns:a16="http://schemas.microsoft.com/office/drawing/2014/main" id="{8C4EC7A7-6269-4EAD-9371-FD68D4CE42EB}"/>
              </a:ext>
            </a:extLst>
          </p:cNvPr>
          <p:cNvCxnSpPr>
            <a:cxnSpLocks/>
            <a:endCxn id="69" idx="2"/>
          </p:cNvCxnSpPr>
          <p:nvPr/>
        </p:nvCxnSpPr>
        <p:spPr>
          <a:xfrm>
            <a:off x="6963951" y="5309753"/>
            <a:ext cx="1753577" cy="3404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Oval 68">
            <a:extLst>
              <a:ext uri="{FF2B5EF4-FFF2-40B4-BE49-F238E27FC236}">
                <a16:creationId xmlns:a16="http://schemas.microsoft.com/office/drawing/2014/main" id="{7C71E281-BA7E-40F7-B152-3E7707DEFB12}"/>
              </a:ext>
            </a:extLst>
          </p:cNvPr>
          <p:cNvSpPr/>
          <p:nvPr/>
        </p:nvSpPr>
        <p:spPr>
          <a:xfrm>
            <a:off x="8717528" y="4999828"/>
            <a:ext cx="2493820" cy="1300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Fertilizers</a:t>
            </a:r>
          </a:p>
        </p:txBody>
      </p:sp>
    </p:spTree>
    <p:extLst>
      <p:ext uri="{BB962C8B-B14F-4D97-AF65-F5344CB8AC3E}">
        <p14:creationId xmlns:p14="http://schemas.microsoft.com/office/powerpoint/2010/main" val="8986847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ppt_x"/>
                                          </p:val>
                                        </p:tav>
                                        <p:tav tm="100000">
                                          <p:val>
                                            <p:strVal val="#ppt_x"/>
                                          </p:val>
                                        </p:tav>
                                      </p:tavLst>
                                    </p:anim>
                                    <p:anim calcmode="lin" valueType="num">
                                      <p:cBhvr additive="base">
                                        <p:cTn id="4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ppt_x"/>
                                          </p:val>
                                        </p:tav>
                                        <p:tav tm="100000">
                                          <p:val>
                                            <p:strVal val="#ppt_x"/>
                                          </p:val>
                                        </p:tav>
                                      </p:tavLst>
                                    </p:anim>
                                    <p:anim calcmode="lin" valueType="num">
                                      <p:cBhvr additive="base">
                                        <p:cTn id="51" dur="500" fill="hold"/>
                                        <p:tgtEl>
                                          <p:spTgt spid="4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additive="base">
                                        <p:cTn id="58" dur="500" fill="hold"/>
                                        <p:tgtEl>
                                          <p:spTgt spid="49"/>
                                        </p:tgtEl>
                                        <p:attrNameLst>
                                          <p:attrName>ppt_x</p:attrName>
                                        </p:attrNameLst>
                                      </p:cBhvr>
                                      <p:tavLst>
                                        <p:tav tm="0">
                                          <p:val>
                                            <p:strVal val="#ppt_x"/>
                                          </p:val>
                                        </p:tav>
                                        <p:tav tm="100000">
                                          <p:val>
                                            <p:strVal val="#ppt_x"/>
                                          </p:val>
                                        </p:tav>
                                      </p:tavLst>
                                    </p:anim>
                                    <p:anim calcmode="lin" valueType="num">
                                      <p:cBhvr additive="base">
                                        <p:cTn id="59" dur="500" fill="hold"/>
                                        <p:tgtEl>
                                          <p:spTgt spid="4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500" fill="hold"/>
                                        <p:tgtEl>
                                          <p:spTgt spid="50"/>
                                        </p:tgtEl>
                                        <p:attrNameLst>
                                          <p:attrName>ppt_x</p:attrName>
                                        </p:attrNameLst>
                                      </p:cBhvr>
                                      <p:tavLst>
                                        <p:tav tm="0">
                                          <p:val>
                                            <p:strVal val="#ppt_x"/>
                                          </p:val>
                                        </p:tav>
                                        <p:tav tm="100000">
                                          <p:val>
                                            <p:strVal val="#ppt_x"/>
                                          </p:val>
                                        </p:tav>
                                      </p:tavLst>
                                    </p:anim>
                                    <p:anim calcmode="lin" valueType="num">
                                      <p:cBhvr additive="base">
                                        <p:cTn id="69" dur="500" fill="hold"/>
                                        <p:tgtEl>
                                          <p:spTgt spid="5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additive="base">
                                        <p:cTn id="78" dur="500" fill="hold"/>
                                        <p:tgtEl>
                                          <p:spTgt spid="67"/>
                                        </p:tgtEl>
                                        <p:attrNameLst>
                                          <p:attrName>ppt_x</p:attrName>
                                        </p:attrNameLst>
                                      </p:cBhvr>
                                      <p:tavLst>
                                        <p:tav tm="0">
                                          <p:val>
                                            <p:strVal val="#ppt_x"/>
                                          </p:val>
                                        </p:tav>
                                        <p:tav tm="100000">
                                          <p:val>
                                            <p:strVal val="#ppt_x"/>
                                          </p:val>
                                        </p:tav>
                                      </p:tavLst>
                                    </p:anim>
                                    <p:anim calcmode="lin" valueType="num">
                                      <p:cBhvr additive="base">
                                        <p:cTn id="79" dur="500" fill="hold"/>
                                        <p:tgtEl>
                                          <p:spTgt spid="6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additive="base">
                                        <p:cTn id="82" dur="500" fill="hold"/>
                                        <p:tgtEl>
                                          <p:spTgt spid="69"/>
                                        </p:tgtEl>
                                        <p:attrNameLst>
                                          <p:attrName>ppt_x</p:attrName>
                                        </p:attrNameLst>
                                      </p:cBhvr>
                                      <p:tavLst>
                                        <p:tav tm="0">
                                          <p:val>
                                            <p:strVal val="#ppt_x"/>
                                          </p:val>
                                        </p:tav>
                                        <p:tav tm="100000">
                                          <p:val>
                                            <p:strVal val="#ppt_x"/>
                                          </p:val>
                                        </p:tav>
                                      </p:tavLst>
                                    </p:anim>
                                    <p:anim calcmode="lin" valueType="num">
                                      <p:cBhvr additive="base">
                                        <p:cTn id="8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D7DF-1705-4E64-86BA-DAFCC08F5B60}"/>
              </a:ext>
            </a:extLst>
          </p:cNvPr>
          <p:cNvSpPr>
            <a:spLocks noGrp="1"/>
          </p:cNvSpPr>
          <p:nvPr>
            <p:ph type="title" idx="4294967295"/>
          </p:nvPr>
        </p:nvSpPr>
        <p:spPr>
          <a:xfrm>
            <a:off x="1892876" y="43439"/>
            <a:ext cx="8122227" cy="747713"/>
          </a:xfrm>
        </p:spPr>
        <p:txBody>
          <a:bodyPr/>
          <a:lstStyle/>
          <a:p>
            <a:r>
              <a:rPr lang="en-US" dirty="0"/>
              <a:t>Why Hyperspectral sensor?</a:t>
            </a:r>
          </a:p>
        </p:txBody>
      </p:sp>
      <p:sp>
        <p:nvSpPr>
          <p:cNvPr id="3" name="Content Placeholder 2">
            <a:extLst>
              <a:ext uri="{FF2B5EF4-FFF2-40B4-BE49-F238E27FC236}">
                <a16:creationId xmlns:a16="http://schemas.microsoft.com/office/drawing/2014/main" id="{9A01845D-2F6F-4D51-A1F9-C56D11A3242C}"/>
              </a:ext>
            </a:extLst>
          </p:cNvPr>
          <p:cNvSpPr>
            <a:spLocks noGrp="1"/>
          </p:cNvSpPr>
          <p:nvPr>
            <p:ph idx="4294967295"/>
          </p:nvPr>
        </p:nvSpPr>
        <p:spPr>
          <a:xfrm>
            <a:off x="2029690" y="1006760"/>
            <a:ext cx="10058400" cy="3760788"/>
          </a:xfrm>
        </p:spPr>
        <p:txBody>
          <a:bodyPr>
            <a:normAutofit/>
          </a:bodyPr>
          <a:lstStyle/>
          <a:p>
            <a:pPr>
              <a:buFont typeface="Wingdings" panose="05000000000000000000" pitchFamily="2" charset="2"/>
              <a:buChar char="v"/>
            </a:pPr>
            <a:r>
              <a:rPr lang="en-US" b="0" i="0" dirty="0">
                <a:solidFill>
                  <a:srgbClr val="4D5156"/>
                </a:solidFill>
                <a:effectLst/>
                <a:latin typeface="arial" panose="020B0604020202020204" pitchFamily="34" charset="0"/>
              </a:rPr>
              <a:t>Hyperspectral imaging, like other spectral imaging, collects and processes information from across the electromagnetic spectrum. The goal of hyperspectral imaging is to obtain the spectrum for each pixel in the image of a scene, with the purpose of finding objects, identifying materials, or detecting processes</a:t>
            </a:r>
            <a:endParaRPr lang="en-US" dirty="0"/>
          </a:p>
          <a:p>
            <a:pPr>
              <a:buFont typeface="Wingdings" panose="05000000000000000000" pitchFamily="2" charset="2"/>
              <a:buChar char="v"/>
            </a:pPr>
            <a:r>
              <a:rPr lang="en-US" dirty="0"/>
              <a:t>RGB vs Hyperspectral sensor</a:t>
            </a:r>
          </a:p>
          <a:p>
            <a:pPr>
              <a:buFont typeface="Wingdings" panose="05000000000000000000" pitchFamily="2" charset="2"/>
              <a:buChar char="v"/>
            </a:pPr>
            <a:endParaRPr lang="en-US" dirty="0"/>
          </a:p>
        </p:txBody>
      </p:sp>
      <p:pic>
        <p:nvPicPr>
          <p:cNvPr id="11" name="Picture 10">
            <a:extLst>
              <a:ext uri="{FF2B5EF4-FFF2-40B4-BE49-F238E27FC236}">
                <a16:creationId xmlns:a16="http://schemas.microsoft.com/office/drawing/2014/main" id="{FA2F6FC9-21F9-4729-8F51-4D7C5CCB404F}"/>
              </a:ext>
            </a:extLst>
          </p:cNvPr>
          <p:cNvPicPr>
            <a:picLocks noChangeAspect="1"/>
          </p:cNvPicPr>
          <p:nvPr/>
        </p:nvPicPr>
        <p:blipFill>
          <a:blip r:embed="rId2"/>
          <a:stretch>
            <a:fillRect/>
          </a:stretch>
        </p:blipFill>
        <p:spPr>
          <a:xfrm>
            <a:off x="2029690" y="2982192"/>
            <a:ext cx="7985413" cy="3325090"/>
          </a:xfrm>
          <a:prstGeom prst="rect">
            <a:avLst/>
          </a:prstGeom>
        </p:spPr>
      </p:pic>
    </p:spTree>
    <p:extLst>
      <p:ext uri="{BB962C8B-B14F-4D97-AF65-F5344CB8AC3E}">
        <p14:creationId xmlns:p14="http://schemas.microsoft.com/office/powerpoint/2010/main" val="375059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912E95-3046-4D7F-B19D-50D81409359B}"/>
              </a:ext>
            </a:extLst>
          </p:cNvPr>
          <p:cNvPicPr>
            <a:picLocks noChangeAspect="1"/>
          </p:cNvPicPr>
          <p:nvPr/>
        </p:nvPicPr>
        <p:blipFill>
          <a:blip r:embed="rId2"/>
          <a:stretch>
            <a:fillRect/>
          </a:stretch>
        </p:blipFill>
        <p:spPr>
          <a:xfrm>
            <a:off x="1548245" y="675409"/>
            <a:ext cx="8548813" cy="5120884"/>
          </a:xfrm>
          <a:prstGeom prst="rect">
            <a:avLst/>
          </a:prstGeom>
        </p:spPr>
      </p:pic>
    </p:spTree>
    <p:extLst>
      <p:ext uri="{BB962C8B-B14F-4D97-AF65-F5344CB8AC3E}">
        <p14:creationId xmlns:p14="http://schemas.microsoft.com/office/powerpoint/2010/main" val="362928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D7DF-1705-4E64-86BA-DAFCC08F5B60}"/>
              </a:ext>
            </a:extLst>
          </p:cNvPr>
          <p:cNvSpPr>
            <a:spLocks noGrp="1"/>
          </p:cNvSpPr>
          <p:nvPr>
            <p:ph type="title" idx="4294967295"/>
          </p:nvPr>
        </p:nvSpPr>
        <p:spPr>
          <a:xfrm>
            <a:off x="1227855" y="43439"/>
            <a:ext cx="8122227" cy="747713"/>
          </a:xfrm>
        </p:spPr>
        <p:txBody>
          <a:bodyPr/>
          <a:lstStyle/>
          <a:p>
            <a:r>
              <a:rPr lang="en-US" dirty="0"/>
              <a:t>Methodology</a:t>
            </a:r>
          </a:p>
        </p:txBody>
      </p:sp>
      <p:sp>
        <p:nvSpPr>
          <p:cNvPr id="3" name="Content Placeholder 2">
            <a:extLst>
              <a:ext uri="{FF2B5EF4-FFF2-40B4-BE49-F238E27FC236}">
                <a16:creationId xmlns:a16="http://schemas.microsoft.com/office/drawing/2014/main" id="{9A01845D-2F6F-4D51-A1F9-C56D11A3242C}"/>
              </a:ext>
            </a:extLst>
          </p:cNvPr>
          <p:cNvSpPr>
            <a:spLocks noGrp="1"/>
          </p:cNvSpPr>
          <p:nvPr>
            <p:ph idx="4294967295"/>
          </p:nvPr>
        </p:nvSpPr>
        <p:spPr>
          <a:xfrm>
            <a:off x="2029690" y="1006760"/>
            <a:ext cx="10058400" cy="3760788"/>
          </a:xfrm>
        </p:spPr>
        <p:txBody>
          <a:bodyPr>
            <a:normAutofit/>
          </a:bodyPr>
          <a:lstStyle/>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
        <p:nvSpPr>
          <p:cNvPr id="9" name="Content Placeholder 2">
            <a:extLst>
              <a:ext uri="{FF2B5EF4-FFF2-40B4-BE49-F238E27FC236}">
                <a16:creationId xmlns:a16="http://schemas.microsoft.com/office/drawing/2014/main" id="{E8179782-4627-4B4C-9447-3B859E0FD8B1}"/>
              </a:ext>
            </a:extLst>
          </p:cNvPr>
          <p:cNvSpPr txBox="1">
            <a:spLocks/>
          </p:cNvSpPr>
          <p:nvPr/>
        </p:nvSpPr>
        <p:spPr>
          <a:xfrm>
            <a:off x="1620976" y="1159160"/>
            <a:ext cx="10058400" cy="376078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solidFill>
                  <a:srgbClr val="4D5156"/>
                </a:solidFill>
                <a:latin typeface="arial" panose="020B0604020202020204" pitchFamily="34" charset="0"/>
              </a:rPr>
              <a:t>Data Gather </a:t>
            </a:r>
          </a:p>
          <a:p>
            <a:pPr>
              <a:buFont typeface="Wingdings" panose="05000000000000000000" pitchFamily="2" charset="2"/>
              <a:buChar char="v"/>
            </a:pPr>
            <a:r>
              <a:rPr lang="en-US" dirty="0">
                <a:solidFill>
                  <a:srgbClr val="4D5156"/>
                </a:solidFill>
                <a:latin typeface="arial" panose="020B0604020202020204" pitchFamily="34" charset="0"/>
              </a:rPr>
              <a:t>Pre-Processing </a:t>
            </a:r>
          </a:p>
          <a:p>
            <a:pPr>
              <a:buFont typeface="Wingdings" panose="05000000000000000000" pitchFamily="2" charset="2"/>
              <a:buChar char="v"/>
            </a:pPr>
            <a:r>
              <a:rPr lang="en-US" dirty="0">
                <a:solidFill>
                  <a:srgbClr val="4D5156"/>
                </a:solidFill>
                <a:latin typeface="arial" panose="020B0604020202020204" pitchFamily="34" charset="0"/>
              </a:rPr>
              <a:t>Literature review for feature extraction</a:t>
            </a:r>
          </a:p>
          <a:p>
            <a:pPr>
              <a:buFont typeface="Wingdings" panose="05000000000000000000" pitchFamily="2" charset="2"/>
              <a:buChar char="v"/>
            </a:pPr>
            <a:r>
              <a:rPr lang="en-US" dirty="0">
                <a:solidFill>
                  <a:srgbClr val="4D5156"/>
                </a:solidFill>
                <a:latin typeface="arial" panose="020B0604020202020204" pitchFamily="34" charset="0"/>
              </a:rPr>
              <a:t>Selecting machine learning models according to features </a:t>
            </a:r>
          </a:p>
          <a:p>
            <a:pPr>
              <a:buFont typeface="Wingdings" panose="05000000000000000000" pitchFamily="2" charset="2"/>
              <a:buChar char="v"/>
            </a:pPr>
            <a:r>
              <a:rPr lang="en-US" dirty="0">
                <a:solidFill>
                  <a:srgbClr val="4D5156"/>
                </a:solidFill>
                <a:latin typeface="arial" panose="020B0604020202020204" pitchFamily="34" charset="0"/>
              </a:rPr>
              <a:t>Training and testing</a:t>
            </a:r>
          </a:p>
          <a:p>
            <a:pPr>
              <a:buFont typeface="Wingdings" panose="05000000000000000000" pitchFamily="2" charset="2"/>
              <a:buChar char="v"/>
            </a:pPr>
            <a:r>
              <a:rPr lang="en-US" dirty="0">
                <a:solidFill>
                  <a:srgbClr val="4D5156"/>
                </a:solidFill>
                <a:latin typeface="arial" panose="020B0604020202020204" pitchFamily="34" charset="0"/>
              </a:rPr>
              <a:t>Evaluation of different models</a:t>
            </a:r>
          </a:p>
          <a:p>
            <a:pPr>
              <a:buFont typeface="Wingdings" panose="05000000000000000000" pitchFamily="2" charset="2"/>
              <a:buChar char="v"/>
            </a:pPr>
            <a:r>
              <a:rPr lang="en-US" dirty="0">
                <a:solidFill>
                  <a:srgbClr val="4D5156"/>
                </a:solidFill>
                <a:latin typeface="arial" panose="020B0604020202020204" pitchFamily="34" charset="0"/>
              </a:rPr>
              <a:t>Exhaustive comparison of different machine learning models</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650596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D7DF-1705-4E64-86BA-DAFCC08F5B60}"/>
              </a:ext>
            </a:extLst>
          </p:cNvPr>
          <p:cNvSpPr>
            <a:spLocks noGrp="1"/>
          </p:cNvSpPr>
          <p:nvPr>
            <p:ph type="title" idx="4294967295"/>
          </p:nvPr>
        </p:nvSpPr>
        <p:spPr>
          <a:xfrm>
            <a:off x="2589062" y="2513297"/>
            <a:ext cx="8122227" cy="747713"/>
          </a:xfrm>
        </p:spPr>
        <p:txBody>
          <a:bodyPr/>
          <a:lstStyle/>
          <a:p>
            <a:pPr algn="ctr"/>
            <a:r>
              <a:rPr lang="en-US" dirty="0"/>
              <a:t>Questions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9A01845D-2F6F-4D51-A1F9-C56D11A3242C}"/>
              </a:ext>
            </a:extLst>
          </p:cNvPr>
          <p:cNvSpPr>
            <a:spLocks noGrp="1"/>
          </p:cNvSpPr>
          <p:nvPr>
            <p:ph idx="4294967295"/>
          </p:nvPr>
        </p:nvSpPr>
        <p:spPr>
          <a:xfrm>
            <a:off x="2029690" y="1006760"/>
            <a:ext cx="10058400" cy="3760788"/>
          </a:xfrm>
        </p:spPr>
        <p:txBody>
          <a:bodyPr>
            <a:normAutofit/>
          </a:bodyPr>
          <a:lstStyle/>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
        <p:nvSpPr>
          <p:cNvPr id="9" name="Content Placeholder 2">
            <a:extLst>
              <a:ext uri="{FF2B5EF4-FFF2-40B4-BE49-F238E27FC236}">
                <a16:creationId xmlns:a16="http://schemas.microsoft.com/office/drawing/2014/main" id="{E8179782-4627-4B4C-9447-3B859E0FD8B1}"/>
              </a:ext>
            </a:extLst>
          </p:cNvPr>
          <p:cNvSpPr txBox="1">
            <a:spLocks/>
          </p:cNvSpPr>
          <p:nvPr/>
        </p:nvSpPr>
        <p:spPr>
          <a:xfrm>
            <a:off x="1620976" y="1159160"/>
            <a:ext cx="10058400" cy="376078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89199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quarter" idx="1"/>
          </p:nvPr>
        </p:nvSpPr>
        <p:spPr/>
        <p:txBody>
          <a:bodyPr>
            <a:normAutofit/>
          </a:bodyPr>
          <a:lstStyle/>
          <a:p>
            <a:pPr>
              <a:buFont typeface="Wingdings" panose="05000000000000000000" pitchFamily="2" charset="2"/>
              <a:buChar char="v"/>
            </a:pPr>
            <a:r>
              <a:rPr lang="en-US" sz="1200" dirty="0">
                <a:hlinkClick r:id="rId2"/>
              </a:rPr>
              <a:t>White and Gray Quadcopter on Ground · Free Stock Photo (pexels.com)</a:t>
            </a:r>
            <a:endParaRPr lang="en-US" sz="1200" dirty="0"/>
          </a:p>
          <a:p>
            <a:pPr>
              <a:buFont typeface="Wingdings" panose="05000000000000000000" pitchFamily="2" charset="2"/>
              <a:buChar char="v"/>
            </a:pPr>
            <a:r>
              <a:rPr lang="en-US" sz="1100" dirty="0">
                <a:hlinkClick r:id="rId3"/>
              </a:rPr>
              <a:t>selective focus photography of DJI Phantom 3 Professional quadcopter drone photo – Free Drone Image on </a:t>
            </a:r>
            <a:r>
              <a:rPr lang="en-US" sz="1100" dirty="0" err="1">
                <a:hlinkClick r:id="rId3"/>
              </a:rPr>
              <a:t>Unsplash</a:t>
            </a:r>
            <a:endParaRPr lang="en-US" sz="1200" dirty="0"/>
          </a:p>
          <a:p>
            <a:pPr>
              <a:buFont typeface="Wingdings" panose="05000000000000000000" pitchFamily="2" charset="2"/>
              <a:buChar char="v"/>
            </a:pPr>
            <a:r>
              <a:rPr lang="en-US" sz="1100" dirty="0">
                <a:hlinkClick r:id="rId4"/>
              </a:rPr>
              <a:t>green trees on brown field during daytime photo – Free </a:t>
            </a:r>
            <a:r>
              <a:rPr lang="en-US" sz="1100" dirty="0" err="1">
                <a:hlinkClick r:id="rId4"/>
              </a:rPr>
              <a:t>Bielawa</a:t>
            </a:r>
            <a:r>
              <a:rPr lang="en-US" sz="1100" dirty="0">
                <a:hlinkClick r:id="rId4"/>
              </a:rPr>
              <a:t> Image on </a:t>
            </a:r>
            <a:r>
              <a:rPr lang="en-US" sz="1100" dirty="0" err="1">
                <a:hlinkClick r:id="rId4"/>
              </a:rPr>
              <a:t>Unsplash</a:t>
            </a:r>
            <a:endParaRPr lang="en-US" sz="1100" dirty="0"/>
          </a:p>
          <a:p>
            <a:pPr>
              <a:buFont typeface="Wingdings" panose="05000000000000000000" pitchFamily="2" charset="2"/>
              <a:buChar char="v"/>
            </a:pPr>
            <a:r>
              <a:rPr lang="en-US" sz="1100" dirty="0">
                <a:hlinkClick r:id="rId5"/>
              </a:rPr>
              <a:t>black Sony Xperia android smartphone photo – Free Android Image on </a:t>
            </a:r>
            <a:r>
              <a:rPr lang="en-US" sz="1100" dirty="0" err="1">
                <a:hlinkClick r:id="rId5"/>
              </a:rPr>
              <a:t>Unsplash</a:t>
            </a:r>
            <a:endParaRPr lang="en-US" sz="1100" dirty="0"/>
          </a:p>
          <a:p>
            <a:pPr>
              <a:buFont typeface="Wingdings" panose="05000000000000000000" pitchFamily="2" charset="2"/>
              <a:buChar char="v"/>
            </a:pPr>
            <a:r>
              <a:rPr lang="en-US" sz="1100" dirty="0">
                <a:hlinkClick r:id="rId6"/>
              </a:rPr>
              <a:t>Hyperspectral Imaging Analysis for the Classification of Soil Types and the Determination of Soil Total Nitrogen (nih.gov)</a:t>
            </a:r>
            <a:endParaRPr lang="en-US" sz="1100" dirty="0"/>
          </a:p>
          <a:p>
            <a:pPr>
              <a:buFont typeface="Wingdings" panose="05000000000000000000" pitchFamily="2" charset="2"/>
              <a:buChar char="v"/>
            </a:pPr>
            <a:r>
              <a:rPr lang="en-US" sz="1100" dirty="0" err="1">
                <a:hlinkClick r:id="rId7"/>
              </a:rPr>
              <a:t>EarthExplorer</a:t>
            </a:r>
            <a:r>
              <a:rPr lang="en-US" sz="1100" dirty="0">
                <a:hlinkClick r:id="rId7"/>
              </a:rPr>
              <a:t> (usgs.gov)</a:t>
            </a:r>
            <a:endParaRPr lang="en-US" sz="1200" dirty="0"/>
          </a:p>
        </p:txBody>
      </p:sp>
    </p:spTree>
    <p:extLst>
      <p:ext uri="{BB962C8B-B14F-4D97-AF65-F5344CB8AC3E}">
        <p14:creationId xmlns:p14="http://schemas.microsoft.com/office/powerpoint/2010/main" val="88218892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3.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{3DBE85DE-F34C-4D2B-A690-0E97A67BF96C}tf33845126_win32</Template>
  <TotalTime>425</TotalTime>
  <Words>225</Words>
  <Application>Microsoft Office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Franklin Gothic Book</vt:lpstr>
      <vt:lpstr>Wingdings</vt:lpstr>
      <vt:lpstr>1_RetrospectVTI</vt:lpstr>
      <vt:lpstr>Soil analysis using Machine Learning</vt:lpstr>
      <vt:lpstr>Today Plan</vt:lpstr>
      <vt:lpstr>Problem Statement</vt:lpstr>
      <vt:lpstr>Solution</vt:lpstr>
      <vt:lpstr>Why Hyperspectral sensor?</vt:lpstr>
      <vt:lpstr>PowerPoint Presentation</vt:lpstr>
      <vt:lpstr>Methodology</vt:lpstr>
      <vt:lpstr>Questions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analysis using Machine Learning</dc:title>
  <dc:creator>Mahmood Yousaf</dc:creator>
  <cp:lastModifiedBy>Mahmood Yousaf</cp:lastModifiedBy>
  <cp:revision>10</cp:revision>
  <dcterms:created xsi:type="dcterms:W3CDTF">2021-09-28T05:03:52Z</dcterms:created>
  <dcterms:modified xsi:type="dcterms:W3CDTF">2021-09-28T12:10:45Z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